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0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60F00-C8D6-483C-8211-E18068E75467}" type="datetimeFigureOut">
              <a:rPr lang="th-TH" smtClean="0"/>
              <a:t>21/11/55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861F-C2DD-4E84-A016-63D5B3C462B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60F00-C8D6-483C-8211-E18068E75467}" type="datetimeFigureOut">
              <a:rPr lang="th-TH" smtClean="0"/>
              <a:t>21/11/55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861F-C2DD-4E84-A016-63D5B3C462B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60F00-C8D6-483C-8211-E18068E75467}" type="datetimeFigureOut">
              <a:rPr lang="th-TH" smtClean="0"/>
              <a:t>21/11/55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861F-C2DD-4E84-A016-63D5B3C462B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60F00-C8D6-483C-8211-E18068E75467}" type="datetimeFigureOut">
              <a:rPr lang="th-TH" smtClean="0"/>
              <a:t>21/11/55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861F-C2DD-4E84-A016-63D5B3C462B1}" type="slidenum">
              <a:rPr lang="th-TH" smtClean="0"/>
              <a:t>‹#›</a:t>
            </a:fld>
            <a:endParaRPr lang="th-TH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60F00-C8D6-483C-8211-E18068E75467}" type="datetimeFigureOut">
              <a:rPr lang="th-TH" smtClean="0"/>
              <a:t>21/11/55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861F-C2DD-4E84-A016-63D5B3C462B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60F00-C8D6-483C-8211-E18068E75467}" type="datetimeFigureOut">
              <a:rPr lang="th-TH" smtClean="0"/>
              <a:t>21/11/55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861F-C2DD-4E84-A016-63D5B3C462B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60F00-C8D6-483C-8211-E18068E75467}" type="datetimeFigureOut">
              <a:rPr lang="th-TH" smtClean="0"/>
              <a:t>21/11/55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861F-C2DD-4E84-A016-63D5B3C462B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60F00-C8D6-483C-8211-E18068E75467}" type="datetimeFigureOut">
              <a:rPr lang="th-TH" smtClean="0"/>
              <a:t>21/11/55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861F-C2DD-4E84-A016-63D5B3C462B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60F00-C8D6-483C-8211-E18068E75467}" type="datetimeFigureOut">
              <a:rPr lang="th-TH" smtClean="0"/>
              <a:t>21/11/55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861F-C2DD-4E84-A016-63D5B3C462B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60F00-C8D6-483C-8211-E18068E75467}" type="datetimeFigureOut">
              <a:rPr lang="th-TH" smtClean="0"/>
              <a:t>21/11/55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861F-C2DD-4E84-A016-63D5B3C462B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60F00-C8D6-483C-8211-E18068E75467}" type="datetimeFigureOut">
              <a:rPr lang="th-TH" smtClean="0"/>
              <a:t>21/11/55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861F-C2DD-4E84-A016-63D5B3C462B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F5B60F00-C8D6-483C-8211-E18068E75467}" type="datetimeFigureOut">
              <a:rPr lang="th-TH" smtClean="0"/>
              <a:t>21/11/55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EA4C861F-C2DD-4E84-A016-63D5B3C462B1}" type="slidenum">
              <a:rPr lang="th-TH" smtClean="0"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675507" y="764704"/>
            <a:ext cx="7855034" cy="35394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  <a:cs typeface="+mj-cs"/>
              </a:rPr>
              <a:t>การศึกษาวิเคราะห์ วรรณกรรมมหาเวสสันดรชาดก</a:t>
            </a:r>
          </a:p>
          <a:p>
            <a:pPr algn="ctr"/>
            <a:r>
              <a:rPr lang="th-TH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  <a:cs typeface="+mj-cs"/>
              </a:rPr>
              <a:t>: กรณีศึกษาชูชกกัณฑ์ในคัมภีร์ใบลาน อักษรขอม</a:t>
            </a:r>
            <a:endParaRPr lang="th-TH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cs typeface="+mj-cs"/>
            </a:endParaRPr>
          </a:p>
          <a:p>
            <a:pPr algn="ctr"/>
            <a:endParaRPr lang="th-TH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  <a:cs typeface="+mj-cs"/>
            </a:endParaRPr>
          </a:p>
          <a:p>
            <a:pPr algn="ctr"/>
            <a:r>
              <a:rPr lang="arn-CL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  <a:cs typeface="+mj-cs"/>
              </a:rPr>
              <a:t>AN ANALYTICAL   STUDY  OF  MAHAVESSANTARA JATAKA   </a:t>
            </a:r>
            <a:endParaRPr lang="th-TH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  <a:cs typeface="+mj-cs"/>
            </a:endParaRPr>
          </a:p>
          <a:p>
            <a:pPr algn="ctr"/>
            <a:r>
              <a:rPr lang="arn-CL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  <a:cs typeface="+mj-cs"/>
              </a:rPr>
              <a:t>TALES</a:t>
            </a:r>
            <a:r>
              <a:rPr lang="th-TH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  <a:cs typeface="+mj-cs"/>
              </a:rPr>
              <a:t>  </a:t>
            </a:r>
            <a:r>
              <a:rPr lang="arn-CL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  <a:cs typeface="+mj-cs"/>
              </a:rPr>
              <a:t>: A  CASE  STUDY  OF  JUJAKA   </a:t>
            </a:r>
            <a:endParaRPr lang="th-TH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  <a:cs typeface="+mj-cs"/>
            </a:endParaRPr>
          </a:p>
          <a:p>
            <a:pPr algn="ctr"/>
            <a:r>
              <a:rPr lang="arn-CL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  <a:cs typeface="+mj-cs"/>
              </a:rPr>
              <a:t>CHAPTER EXISTING  </a:t>
            </a:r>
            <a:endParaRPr lang="th-TH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  <a:cs typeface="+mj-cs"/>
            </a:endParaRPr>
          </a:p>
          <a:p>
            <a:pPr algn="ctr"/>
            <a:r>
              <a:rPr lang="arn-CL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  <a:cs typeface="+mj-cs"/>
              </a:rPr>
              <a:t>IN   KHMER</a:t>
            </a:r>
            <a:r>
              <a:rPr lang="th-TH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  <a:cs typeface="+mj-cs"/>
              </a:rPr>
              <a:t>  </a:t>
            </a:r>
            <a:r>
              <a:rPr lang="arn-CL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  <a:cs typeface="+mj-cs"/>
              </a:rPr>
              <a:t>PALM – LEAF   SCRIPTURE.</a:t>
            </a:r>
          </a:p>
          <a:p>
            <a:pPr algn="ctr"/>
            <a:endParaRPr lang="arn-CL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cs typeface="+mj-cs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319913" y="4603135"/>
            <a:ext cx="6566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พระสมหมาย  </a:t>
            </a:r>
            <a:r>
              <a:rPr lang="th-TH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ปว</a:t>
            </a:r>
            <a:r>
              <a:rPr lang="th-TH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โร  (ติตะปัน)</a:t>
            </a:r>
            <a:endParaRPr lang="th-TH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3346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915816" y="476672"/>
            <a:ext cx="3841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200" b="1" dirty="0" smtClean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๗. ประโยชน์</a:t>
            </a:r>
            <a:r>
              <a:rPr lang="th-TH" sz="3200" b="1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ที่คาดว่าจะได้รับ</a:t>
            </a:r>
            <a:endParaRPr lang="th-TH" sz="3200" b="1" dirty="0">
              <a:ln w="11430"/>
              <a:gradFill>
                <a:gsLst>
                  <a:gs pos="0">
                    <a:srgbClr val="CC8E60">
                      <a:tint val="70000"/>
                      <a:satMod val="245000"/>
                    </a:srgbClr>
                  </a:gs>
                  <a:gs pos="75000">
                    <a:srgbClr val="CC8E60">
                      <a:tint val="90000"/>
                      <a:shade val="60000"/>
                      <a:satMod val="240000"/>
                    </a:srgbClr>
                  </a:gs>
                  <a:gs pos="100000">
                    <a:srgbClr val="CC8E60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1542" y="1340768"/>
            <a:ext cx="67687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	๑.๙.๑ ได้ทราบประวัติของชูชก  ที่ปรากฏในวรรณกรรมเวสสันดรอักษรขอม </a:t>
            </a:r>
          </a:p>
          <a:p>
            <a:r>
              <a:rPr lang="th-TH" dirty="0" smtClean="0"/>
              <a:t>	๑.๙.๒ ได้ทราบบุคลิกลักษณะ  และคุณสมบัติของชูชกในวรรณกรรมเวสสันดรอักษรขอม </a:t>
            </a:r>
          </a:p>
          <a:p>
            <a:r>
              <a:rPr lang="th-TH" dirty="0" smtClean="0"/>
              <a:t>	๑.๙.๓ ได้ทราบ การวิเคราะห์คุณค่าในแง่มุมต่างๆที่ปรากฏอยู่ในวรรณกรรมเวสสันดรอักษรขอม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6137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275857" y="332656"/>
            <a:ext cx="228620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๘. ผลการวิจัย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03648" y="1040542"/>
            <a:ext cx="662473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ผลการวิจัย ได้พบดังนี้</a:t>
            </a:r>
          </a:p>
          <a:p>
            <a:endParaRPr lang="th-TH" dirty="0" smtClean="0"/>
          </a:p>
          <a:p>
            <a:r>
              <a:rPr lang="th-TH" b="1" dirty="0" smtClean="0"/>
              <a:t>เรื่อง						หน้า</a:t>
            </a:r>
          </a:p>
          <a:p>
            <a:endParaRPr lang="th-TH" dirty="0" smtClean="0"/>
          </a:p>
          <a:p>
            <a:r>
              <a:rPr lang="th-TH" dirty="0" smtClean="0"/>
              <a:t>บทคัดย่อภาษาไทย				ก</a:t>
            </a:r>
          </a:p>
          <a:p>
            <a:r>
              <a:rPr lang="th-TH" dirty="0" smtClean="0"/>
              <a:t>บทคัดย่อภาษาอังกฤษ				ค</a:t>
            </a:r>
          </a:p>
          <a:p>
            <a:r>
              <a:rPr lang="th-TH" dirty="0" smtClean="0"/>
              <a:t>กิตติกรรมประกาศ				จ</a:t>
            </a:r>
          </a:p>
          <a:p>
            <a:r>
              <a:rPr lang="th-TH" dirty="0" smtClean="0"/>
              <a:t>สารบัญ						ฉ</a:t>
            </a:r>
          </a:p>
          <a:p>
            <a:r>
              <a:rPr lang="th-TH" dirty="0" smtClean="0"/>
              <a:t>สารบัญตาราง					ญ</a:t>
            </a:r>
          </a:p>
          <a:p>
            <a:r>
              <a:rPr lang="th-TH" dirty="0" smtClean="0"/>
              <a:t>คำอธิบายสัญลักษณ์และคำย่อ			ฎ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269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347864" y="332656"/>
            <a:ext cx="28745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h-TH" sz="3600" b="1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๘. </a:t>
            </a:r>
            <a:r>
              <a:rPr lang="th-TH" sz="3600" b="1" dirty="0" smtClean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ผลการวิจัย (ต่อ)</a:t>
            </a:r>
            <a:endParaRPr lang="th-TH" sz="3600" b="1" dirty="0">
              <a:ln w="11430"/>
              <a:gradFill>
                <a:gsLst>
                  <a:gs pos="0">
                    <a:srgbClr val="CC8E60">
                      <a:tint val="70000"/>
                      <a:satMod val="245000"/>
                    </a:srgbClr>
                  </a:gs>
                  <a:gs pos="75000">
                    <a:srgbClr val="CC8E60">
                      <a:tint val="90000"/>
                      <a:shade val="60000"/>
                      <a:satMod val="240000"/>
                    </a:srgbClr>
                  </a:gs>
                  <a:gs pos="100000">
                    <a:srgbClr val="CC8E60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196752"/>
            <a:ext cx="69127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บทที่  ๑      บทนำ</a:t>
            </a:r>
          </a:p>
          <a:p>
            <a:r>
              <a:rPr lang="th-TH" dirty="0" smtClean="0"/>
              <a:t>	๑.  ความเป็นมาและความสำคัญของปัญหา		</a:t>
            </a:r>
          </a:p>
          <a:p>
            <a:r>
              <a:rPr lang="th-TH" dirty="0" smtClean="0"/>
              <a:t>	๒. วัตถุประสงค์การวิจัย		</a:t>
            </a:r>
          </a:p>
          <a:p>
            <a:r>
              <a:rPr lang="th-TH" dirty="0" smtClean="0"/>
              <a:t>	๓. ขอบเขตการวิจัย		</a:t>
            </a:r>
          </a:p>
          <a:p>
            <a:r>
              <a:rPr lang="th-TH" dirty="0" smtClean="0"/>
              <a:t>	๔.  ปัญหาที่ต้องการทราบ		</a:t>
            </a:r>
          </a:p>
          <a:p>
            <a:r>
              <a:rPr lang="th-TH" dirty="0" smtClean="0"/>
              <a:t>	๕.  สมมตฐานการวิจัย		</a:t>
            </a:r>
          </a:p>
          <a:p>
            <a:r>
              <a:rPr lang="th-TH" dirty="0" smtClean="0"/>
              <a:t>	๖.  นิยามศัพท์เฉพาะที่ใช้ในการวิจัย		</a:t>
            </a:r>
          </a:p>
          <a:p>
            <a:r>
              <a:rPr lang="th-TH" dirty="0" smtClean="0"/>
              <a:t>	๗.  ทบทวนเอกสารและรายงานการวิจัยที่เกี่ยวข้อง	</a:t>
            </a:r>
          </a:p>
          <a:p>
            <a:r>
              <a:rPr lang="th-TH" dirty="0" smtClean="0"/>
              <a:t>	๘.  วิธีดำเนินการวิจัย		</a:t>
            </a:r>
          </a:p>
          <a:p>
            <a:r>
              <a:rPr lang="th-TH" dirty="0" smtClean="0"/>
              <a:t>	๙.  ประโยชน์ที่คาดว่าจะได้รับ		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8263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419872" y="343340"/>
            <a:ext cx="28745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h-TH" sz="3600" b="1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๘. </a:t>
            </a:r>
            <a:r>
              <a:rPr lang="th-TH" sz="3600" b="1" dirty="0" smtClean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ผลการวิจัย (ต่อ)</a:t>
            </a:r>
            <a:endParaRPr lang="th-TH" sz="3600" b="1" dirty="0">
              <a:ln w="11430"/>
              <a:gradFill>
                <a:gsLst>
                  <a:gs pos="0">
                    <a:srgbClr val="CC8E60">
                      <a:tint val="70000"/>
                      <a:satMod val="245000"/>
                    </a:srgbClr>
                  </a:gs>
                  <a:gs pos="75000">
                    <a:srgbClr val="CC8E60">
                      <a:tint val="90000"/>
                      <a:shade val="60000"/>
                      <a:satMod val="240000"/>
                    </a:srgbClr>
                  </a:gs>
                  <a:gs pos="100000">
                    <a:srgbClr val="CC8E60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817" y="1412776"/>
            <a:ext cx="80349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tabLst>
                <a:tab pos="228600" algn="l"/>
                <a:tab pos="474980" algn="l"/>
                <a:tab pos="712470" algn="l"/>
              </a:tabLst>
            </a:pPr>
            <a:r>
              <a:rPr lang="th-TH" b="1" dirty="0" smtClean="0">
                <a:effectLst/>
                <a:latin typeface="Times New Roman"/>
                <a:ea typeface="Calibri"/>
                <a:cs typeface="Angsana New"/>
              </a:rPr>
              <a:t>บทที่  ๒ ประวัติของชูชก  ที่ปรากฏในวรรณกรรมมหาเวสสันดรชาดกอักษรขอม </a:t>
            </a:r>
            <a:r>
              <a:rPr lang="th-TH" sz="2000" dirty="0">
                <a:latin typeface="Times New Roman"/>
                <a:ea typeface="Calibri"/>
                <a:cs typeface="Angsana New"/>
              </a:rPr>
              <a:t>	</a:t>
            </a:r>
            <a:r>
              <a:rPr lang="th-TH" sz="2000" dirty="0" smtClean="0">
                <a:latin typeface="Times New Roman"/>
                <a:ea typeface="Calibri"/>
                <a:cs typeface="Angsana New"/>
              </a:rPr>
              <a:t>			</a:t>
            </a:r>
            <a:r>
              <a:rPr lang="th-TH" dirty="0" smtClean="0">
                <a:effectLst/>
                <a:latin typeface="Times New Roman"/>
                <a:ea typeface="Calibri"/>
                <a:cs typeface="Angsana New"/>
              </a:rPr>
              <a:t>๒.๑    ความเป็นมาของวรรณกรรมเวสสันดรอักษรขอม  				</a:t>
            </a:r>
            <a:r>
              <a:rPr lang="th-TH" sz="2000" dirty="0">
                <a:latin typeface="Times New Roman"/>
                <a:ea typeface="Calibri"/>
                <a:cs typeface="Angsana New"/>
              </a:rPr>
              <a:t>	</a:t>
            </a:r>
            <a:r>
              <a:rPr lang="th-TH" sz="2000" dirty="0" smtClean="0">
                <a:latin typeface="Times New Roman"/>
                <a:ea typeface="Calibri"/>
                <a:cs typeface="Angsana New"/>
              </a:rPr>
              <a:t>	</a:t>
            </a:r>
            <a:r>
              <a:rPr lang="th-TH" dirty="0" smtClean="0">
                <a:effectLst/>
                <a:latin typeface="Times New Roman"/>
                <a:ea typeface="Calibri"/>
                <a:cs typeface="Angsana New"/>
              </a:rPr>
              <a:t>๒.๒  ประวัติของชูชก					</a:t>
            </a:r>
            <a:r>
              <a:rPr lang="th-TH" sz="2000" dirty="0">
                <a:latin typeface="Times New Roman"/>
                <a:ea typeface="Calibri"/>
                <a:cs typeface="Angsana New"/>
              </a:rPr>
              <a:t>	</a:t>
            </a:r>
            <a:r>
              <a:rPr lang="th-TH" sz="2000" dirty="0" smtClean="0">
                <a:latin typeface="Times New Roman"/>
                <a:ea typeface="Calibri"/>
                <a:cs typeface="Angsana New"/>
              </a:rPr>
              <a:t>			</a:t>
            </a:r>
            <a:r>
              <a:rPr lang="th-TH" dirty="0" smtClean="0">
                <a:effectLst/>
                <a:latin typeface="Times New Roman"/>
                <a:ea typeface="Calibri"/>
                <a:cs typeface="Angsana New"/>
              </a:rPr>
              <a:t>๒.๓  อิทธิพลของวรรณกรรมมหาเวสสันดรชาดก คัมภีร์ใบลานอักษรขอม		</a:t>
            </a:r>
            <a:endParaRPr lang="en-US" sz="2000" dirty="0" smtClean="0">
              <a:effectLst/>
              <a:latin typeface="Times New Roman"/>
              <a:ea typeface="Calibri"/>
              <a:cs typeface="Angsana New"/>
            </a:endParaRPr>
          </a:p>
          <a:p>
            <a:pPr algn="thaiDist">
              <a:spcAft>
                <a:spcPts val="0"/>
              </a:spcAft>
              <a:tabLst>
                <a:tab pos="474980" algn="l"/>
                <a:tab pos="594360" algn="l"/>
                <a:tab pos="949960" algn="l"/>
                <a:tab pos="1187450" algn="l"/>
                <a:tab pos="4937760" algn="l"/>
                <a:tab pos="5212080" algn="r"/>
              </a:tabLst>
            </a:pPr>
            <a:r>
              <a:rPr lang="th-TH" dirty="0" smtClean="0">
                <a:effectLst/>
                <a:latin typeface="Times New Roman"/>
                <a:ea typeface="Calibri"/>
                <a:cs typeface="Angsana New"/>
              </a:rPr>
              <a:t>	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0706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574" y="404664"/>
            <a:ext cx="3227594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1787" y="1268760"/>
            <a:ext cx="79208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/>
              <a:t>บทที่  ๓  บุคลิกภาพ  คุณสมบัติของชูชกในวรรณกรรมเวสสันดรอักษรขอม </a:t>
            </a:r>
          </a:p>
          <a:p>
            <a:r>
              <a:rPr lang="th-TH" sz="2400" dirty="0" smtClean="0"/>
              <a:t>	๓.๑	 เนื้อหาโดยย่อของ</a:t>
            </a:r>
            <a:r>
              <a:rPr lang="th-TH" sz="2400" dirty="0" err="1" smtClean="0"/>
              <a:t>ใบลาน</a:t>
            </a:r>
            <a:r>
              <a:rPr lang="th-TH" sz="2400" dirty="0" smtClean="0"/>
              <a:t>อักษรขอมกัณฑ์ชูชก		</a:t>
            </a:r>
          </a:p>
          <a:p>
            <a:r>
              <a:rPr lang="th-TH" sz="2400" dirty="0" smtClean="0"/>
              <a:t>	๓.๒  บุคลิกภาพของชูชกในวรรณกรรมอักษรขอม</a:t>
            </a:r>
          </a:p>
          <a:p>
            <a:r>
              <a:rPr lang="th-TH" sz="2400" dirty="0" smtClean="0"/>
              <a:t>		๓.๒.๑  บุคลิกภายนอกของชูชก</a:t>
            </a:r>
          </a:p>
          <a:p>
            <a:r>
              <a:rPr lang="th-TH" sz="2400" dirty="0" smtClean="0"/>
              <a:t>		๓.๒.๒  บุคลิกภายในของชูชก</a:t>
            </a:r>
          </a:p>
          <a:p>
            <a:r>
              <a:rPr lang="th-TH" sz="2400" dirty="0" smtClean="0"/>
              <a:t>	๓.๓  คุณสมบัติของชูชกในวรรณกรรม</a:t>
            </a:r>
          </a:p>
          <a:p>
            <a:r>
              <a:rPr lang="th-TH" sz="2400" dirty="0" smtClean="0"/>
              <a:t>		๓.๓.๑  ชาติกำเนิดของชูชก</a:t>
            </a:r>
          </a:p>
          <a:p>
            <a:r>
              <a:rPr lang="th-TH" sz="2400" dirty="0" smtClean="0"/>
              <a:t>		๓.๓.๒  คุณสมบัติเฉพาะตัวของชูชก</a:t>
            </a:r>
          </a:p>
          <a:p>
            <a:r>
              <a:rPr lang="th-TH" sz="2400" dirty="0" smtClean="0"/>
              <a:t>		๓.๓.๓  คุณสมบัติในการเจรจาของชูชก</a:t>
            </a:r>
          </a:p>
          <a:p>
            <a:r>
              <a:rPr lang="th-TH" sz="2400" dirty="0" smtClean="0"/>
              <a:t>		๓.๓.๔  คุณสมบัติของชูชกในการเที่ยวขอทาน</a:t>
            </a:r>
          </a:p>
          <a:p>
            <a:r>
              <a:rPr lang="th-TH" sz="2400" dirty="0" smtClean="0"/>
              <a:t>		๓.๓.๕  คุณสมบัติของชูชกในการเป็นสามีที่ดี</a:t>
            </a:r>
          </a:p>
          <a:p>
            <a:r>
              <a:rPr lang="th-TH" sz="2400" dirty="0" smtClean="0"/>
              <a:t>		๓.๓.๖  ลักษณะเครื่องแต่งกายและเครื่องสำอางของชูชก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8647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574" y="404664"/>
            <a:ext cx="3227594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1404208"/>
            <a:ext cx="684076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บทที่  ๔   วิเคราะห์คุณค่าในแง่มุมต่างๆที่ปรากฏอยู่ในเรื่อง หลักธรรม การปกครอง วัฒนธรรม เศรษฐกิจ  การศึกษา</a:t>
            </a:r>
          </a:p>
          <a:p>
            <a:r>
              <a:rPr lang="th-TH" dirty="0" smtClean="0"/>
              <a:t>	๔.๑  หลักธรรมที่ปรากฏอยู่ในคัมภีร์ใบลานอักษรขอม	</a:t>
            </a:r>
          </a:p>
          <a:p>
            <a:r>
              <a:rPr lang="th-TH" dirty="0" smtClean="0"/>
              <a:t>	๔.๒  ด้านการเมืองการปกครอง				๔.๓  ด้านเศรษฐกิจ</a:t>
            </a:r>
          </a:p>
          <a:p>
            <a:r>
              <a:rPr lang="th-TH" dirty="0" smtClean="0"/>
              <a:t>	๔.๔  การศึกษา</a:t>
            </a:r>
          </a:p>
          <a:p>
            <a:r>
              <a:rPr lang="th-TH" dirty="0" smtClean="0"/>
              <a:t>	๔.๕  ด้านขนบธรรมเนียม  ประเพณี  และวัฒนธรรม</a:t>
            </a:r>
          </a:p>
          <a:p>
            <a:r>
              <a:rPr lang="th-TH" dirty="0" smtClean="0"/>
              <a:t>	๔.๖  ด้านความเชื่อและค่านิยม</a:t>
            </a:r>
          </a:p>
          <a:p>
            <a:r>
              <a:rPr lang="th-TH" sz="2400" dirty="0" smtClean="0"/>
              <a:t>			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4374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574" y="404665"/>
            <a:ext cx="322759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1484784"/>
            <a:ext cx="7056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>
              <a:spcAft>
                <a:spcPts val="0"/>
              </a:spcAft>
              <a:tabLst>
                <a:tab pos="342900" algn="l"/>
                <a:tab pos="514350" algn="l"/>
                <a:tab pos="533400" algn="l"/>
                <a:tab pos="685800" algn="l"/>
                <a:tab pos="889000" algn="l"/>
                <a:tab pos="949960" algn="l"/>
                <a:tab pos="1314450" algn="l"/>
                <a:tab pos="1828800" algn="l"/>
                <a:tab pos="4987290" algn="l"/>
                <a:tab pos="5257800" algn="r"/>
              </a:tabLst>
            </a:pPr>
            <a:r>
              <a:rPr lang="th-TH" b="1" dirty="0" smtClean="0">
                <a:effectLst/>
                <a:latin typeface="Times New Roman"/>
                <a:ea typeface="Calibri"/>
                <a:cs typeface="Angsana New"/>
              </a:rPr>
              <a:t>บทที่  ๕	สรุปผลการวิจัย และข้อเสนอแนะ</a:t>
            </a:r>
            <a:endParaRPr lang="en-US" sz="2000" dirty="0" smtClean="0">
              <a:effectLst/>
              <a:latin typeface="Times New Roman"/>
              <a:ea typeface="Calibri"/>
              <a:cs typeface="Angsana New"/>
            </a:endParaRPr>
          </a:p>
          <a:p>
            <a:pPr algn="thaiDist">
              <a:spcAft>
                <a:spcPts val="0"/>
              </a:spcAft>
              <a:tabLst>
                <a:tab pos="342900" algn="l"/>
                <a:tab pos="514350" algn="l"/>
                <a:tab pos="533400" algn="l"/>
                <a:tab pos="685800" algn="l"/>
                <a:tab pos="889000" algn="l"/>
                <a:tab pos="1314450" algn="l"/>
                <a:tab pos="1828800" algn="l"/>
                <a:tab pos="5257800" algn="r"/>
              </a:tabLst>
            </a:pPr>
            <a:r>
              <a:rPr lang="th-TH" b="1" dirty="0" smtClean="0">
                <a:effectLst/>
                <a:latin typeface="Times New Roman"/>
                <a:ea typeface="Calibri"/>
                <a:cs typeface="Angsana New"/>
              </a:rPr>
              <a:t>					</a:t>
            </a:r>
            <a:r>
              <a:rPr lang="th-TH" dirty="0" smtClean="0">
                <a:effectLst/>
                <a:latin typeface="Times New Roman"/>
                <a:ea typeface="Calibri"/>
                <a:cs typeface="Angsana New"/>
              </a:rPr>
              <a:t>สรุปผลการวิจัย</a:t>
            </a:r>
            <a:r>
              <a:rPr lang="en-US" dirty="0" smtClean="0">
                <a:effectLst/>
                <a:latin typeface="Angsana New"/>
                <a:ea typeface="Calibri"/>
                <a:cs typeface="Angsana New"/>
              </a:rPr>
              <a:t>			</a:t>
            </a:r>
            <a:endParaRPr lang="en-US" sz="2000" dirty="0" smtClean="0">
              <a:effectLst/>
              <a:latin typeface="Times New Roman"/>
              <a:ea typeface="Calibri"/>
              <a:cs typeface="Angsana New"/>
            </a:endParaRPr>
          </a:p>
          <a:p>
            <a:r>
              <a:rPr lang="th-TH" dirty="0" smtClean="0">
                <a:effectLst/>
                <a:ea typeface="Calibri"/>
                <a:cs typeface="Angsana New"/>
              </a:rPr>
              <a:t>	ข้อเสนอแนะ		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15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3707904" y="404664"/>
            <a:ext cx="20954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200" b="1" dirty="0" smtClean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๙. ข้อเสนอแนะ</a:t>
            </a:r>
            <a:endParaRPr lang="th-TH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024176"/>
            <a:ext cx="80648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	</a:t>
            </a:r>
            <a:r>
              <a:rPr lang="th-TH" dirty="0" smtClean="0"/>
              <a:t>ผลจากการศึกษาวิจัยเรื่อง  การวิเคราะห์ วรรณกรรมมหาเวสสันดรชาดก : กรณีศึกษาชูชกกัณฑ์ในคัมภีร์ใบลาน อักษรขอม    ผู้วิจัยมีข้อเสนอแนะที่เกี่ยวเนื่องกับงานวิจัยนี้มีประเด็น  คือ  ข้อเสนอแนะให้มีการแปลอักษรขอม  ที่เป็นอักษรโบราณ  แปลเป็นภาษาไทยให้มากขึ้น  เพราะในปัจจุบันนี้นักปราชญ์ผู้รู้เรื่องอักษรขอมอย่างจริง ๆ มีน้อยมาก  </a:t>
            </a:r>
          </a:p>
          <a:p>
            <a:r>
              <a:rPr lang="th-TH" dirty="0" smtClean="0"/>
              <a:t>	๕.๒.๑  ข้อเสนอแนะ</a:t>
            </a:r>
          </a:p>
          <a:p>
            <a:r>
              <a:rPr lang="th-TH" dirty="0" smtClean="0"/>
              <a:t>	ควรจัดให้มีหลักสูตรการเรียนภาษาขอมในชั้นมหาวิทยาลัย  เพื่อจะได้แปลตำราโบราณที่นักปราชญ์รุ่นเก่าได้จารลึกไว้ในใบลานนั้นมีมาก  แต่ยังค้นหาไม่พบ  ในส่วนอักษรขอม ฉบับวัดบ้าน</a:t>
            </a:r>
            <a:r>
              <a:rPr lang="th-TH" dirty="0" err="1" smtClean="0"/>
              <a:t>แขว</a:t>
            </a:r>
            <a:r>
              <a:rPr lang="th-TH" dirty="0" smtClean="0"/>
              <a:t> ตำบลห้วยใต้  </a:t>
            </a:r>
            <a:r>
              <a:rPr lang="th-TH" dirty="0" err="1" smtClean="0"/>
              <a:t>อำเภอขุ</a:t>
            </a:r>
            <a:r>
              <a:rPr lang="th-TH" dirty="0" smtClean="0"/>
              <a:t>ขันธ์  จังหวัดศรีสะ</a:t>
            </a:r>
            <a:r>
              <a:rPr lang="th-TH" dirty="0" err="1" smtClean="0"/>
              <a:t>เกษ</a:t>
            </a:r>
            <a:r>
              <a:rPr lang="th-TH" dirty="0" smtClean="0"/>
              <a:t>นั้นมีส่วนน้อย  แต่ก็เป็นแหล่งที่พระสงฆ์พอที่จะอ่านภาษาขอมได้พอสมควร  เช่น  ท่านเจ้าอาวาสวัด เป็นต้น</a:t>
            </a:r>
          </a:p>
          <a:p>
            <a:r>
              <a:rPr lang="th-TH" dirty="0" smtClean="0"/>
              <a:t>	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267329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491880" y="404663"/>
            <a:ext cx="28969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200" b="1" dirty="0" smtClean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๙. ข้อเสนอแนะ (ต่อ) </a:t>
            </a:r>
            <a:endParaRPr lang="th-TH" dirty="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412776"/>
            <a:ext cx="69847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๕.๒.๒   ข้อเสนอแนะเพื่อการวิจัยครั้งต่อไป</a:t>
            </a:r>
          </a:p>
          <a:p>
            <a:r>
              <a:rPr lang="th-TH" dirty="0" smtClean="0"/>
              <a:t>	๑)  สนับสนุนการวิจัย  เพื่อจะได้ข้อมูลที่เป็นภาษาโบราณที่ประพันธ์ไว้เป็นสำนวนท้องถิ่นในแต่ละภาค  เช่น  อักษรธรรมในภาคอีสาน  อักษรลานนาในภาคเหนือ เป็นต้น			</a:t>
            </a:r>
          </a:p>
          <a:p>
            <a:r>
              <a:rPr lang="th-TH" dirty="0"/>
              <a:t>	</a:t>
            </a:r>
            <a:r>
              <a:rPr lang="th-TH" dirty="0" smtClean="0"/>
              <a:t>๒)  ศึกษาเรื่องภาษาโบราณเหล่านี้ให้เข้าใจถึง  ตำรับและรากมูลของภาษาอย่างแท้จริง  จึงจะได้ความรู้ที่ไปที่มาของภาษา  เพราะการใช้ภาษาแต่ละท้องถิ่นนั้นไม่เหมือน  แม้แต่ภาษาไทยในปัจจุบันนี้  แต่ละภาคภาษาพูดก็ไม่เหมือนกัน 		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6173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203848" y="352060"/>
            <a:ext cx="30364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บทที่ ๑ บทนำ</a:t>
            </a:r>
            <a:endParaRPr lang="th-TH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881448" y="1275390"/>
            <a:ext cx="8494633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</a:t>
            </a:r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๑.  ความเป็นมาและความสำคัญของปัญหา		</a:t>
            </a:r>
          </a:p>
          <a:p>
            <a:r>
              <a:rPr lang="th-TH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</a:t>
            </a:r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๒. วัตถุประสงค์การวิจัย		</a:t>
            </a:r>
          </a:p>
          <a:p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๓. ขอบเขตการวิจัย		</a:t>
            </a:r>
          </a:p>
          <a:p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๔.  ปัญหาที่ต้องการทราบ		</a:t>
            </a:r>
          </a:p>
          <a:p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๕.  สมมตฐานการวิจัย		</a:t>
            </a:r>
          </a:p>
          <a:p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๖.  นิยามศัพท์เฉพาะที่ใช้ในการวิจัย		</a:t>
            </a:r>
          </a:p>
          <a:p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๗.  ทบทวนเอกสารและรายงานการวิจัยที่เกี่ยวข้อง		</a:t>
            </a:r>
          </a:p>
          <a:p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๘.  วิธีดำเนินการวิจัย		</a:t>
            </a:r>
          </a:p>
          <a:p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๙.  ประโยชน์ที่คาดว่าจะได้รับ</a:t>
            </a:r>
            <a:endParaRPr lang="th-TH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24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760822" y="476672"/>
            <a:ext cx="60003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๑.  ความเป็นมาและความสำคัญของปัญหา</a:t>
            </a:r>
            <a:endParaRPr lang="th-TH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7" y="1246113"/>
            <a:ext cx="7650815" cy="4559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/>
              <a:t>	กัณฑ์ชูชก     เป็นเรื่องที่พระพุทธเจ้าจะทรงเล่าเรื่องในอดีตชาติ  ก่อนที่จะทรงเล่านั้น  ต้องมีคนอาราธนาก่อนจึงจะทรงเล่า ดังเรื่องเวสสันดรชาดก ทรงเล่าเมื่อครั้งเสด็จไปโปรดพระประยูรญาติที่วัดนิ</a:t>
            </a:r>
            <a:r>
              <a:rPr lang="th-TH" dirty="0" err="1" smtClean="0"/>
              <a:t>โครธาราม</a:t>
            </a:r>
            <a:r>
              <a:rPr lang="th-TH" dirty="0" smtClean="0"/>
              <a:t> เมือง</a:t>
            </a:r>
            <a:r>
              <a:rPr lang="th-TH" dirty="0" err="1" smtClean="0"/>
              <a:t>กบิลพัสดุ์</a:t>
            </a:r>
            <a:r>
              <a:rPr lang="th-TH" dirty="0" smtClean="0"/>
              <a:t> มีพระประยูรญาติบางส่วนไม่ยอมละทิฐิแสดงความเคารพ พระองค์จึงทรงทรงแสดงความอิทธิปาฏิหาริย์และเกิดเป็นฝนสีแดง  เรียกว่า  ฝน</a:t>
            </a:r>
            <a:r>
              <a:rPr lang="th-TH" dirty="0" err="1" smtClean="0"/>
              <a:t>โบกขร</a:t>
            </a:r>
            <a:r>
              <a:rPr lang="th-TH" dirty="0" smtClean="0"/>
              <a:t>พรรษตกลงมา พระสงฆ์สาวกทั้งหลายซึ่งเข้าเฝ้าอยู่ ณ ที่นั้นประหลาดใจและพากันพูดเป็นเสียงเดียวกันว่า ไม่เคยเห็นฝนชนิดนี้ตกมาก่อนเลย พระพุทธเจ้าบอกว่าเคยตกมาครั้งหนึ่ง สมัยพระองค์เสวยพระชาติเป็นพระเวสสันดร พระสงฆ์สาวกทั้งหลายจึงอาราธนาให้ทรงเล่า เรื่องในอดีตชาติที่เกี่ยวกับพระองค์เองมีถึง ๕๔๗ เรื่อง  และที่ปรากฏอยู่ในพระสุตตันปิฎก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611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1115616" y="260648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3600" b="1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๑.  ความเป็นมาและ</a:t>
            </a:r>
            <a:r>
              <a:rPr lang="th-TH" sz="3600" b="1" dirty="0" smtClean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ความสำคัญของปัญหา (ต่อ)</a:t>
            </a:r>
            <a:endParaRPr lang="th-TH" sz="3600" b="1" dirty="0">
              <a:ln w="11430"/>
              <a:gradFill>
                <a:gsLst>
                  <a:gs pos="0">
                    <a:srgbClr val="CC8E60">
                      <a:tint val="70000"/>
                      <a:satMod val="245000"/>
                    </a:srgbClr>
                  </a:gs>
                  <a:gs pos="75000">
                    <a:srgbClr val="CC8E60">
                      <a:tint val="90000"/>
                      <a:shade val="60000"/>
                      <a:satMod val="240000"/>
                    </a:srgbClr>
                  </a:gs>
                  <a:gs pos="100000">
                    <a:srgbClr val="CC8E60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051753"/>
            <a:ext cx="77768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/>
              <a:t>	ภาพสะท้อนของชูชก  ในด้านสังคม วัฒนธรรมท้องถิ่นที่ดีงาม โดยผ่านตัวละครนี้มากกว่าตัวละครอื่น  แม้แต่ตัวละครที่แสดงเป็นพระมหากษัตริย์ก็ยังมีบทบาทที่น้อยกว่า ในเนื้อหากัณฑ์ชูชกนี้ผู้แต่งพยายามแต่งให้มองเห็นภูมิศาสตร์ ประวัติศาสตร์  ทรัพยากรธรรมชาติ  ดินฟ้าอากาศ อาคารบ้านเรือน อาหารการกิน เครื่องมือ เครื่องใช้ในการประกอบอาชีพ จารีตประเพณี การปกครอง การศึกษาศิลปะวิทยา และความเชื่อแบบดั่งเดิม  ในยุคนั้นเป็นอย่างดี  ผู้วิจันเห็นว่าการวิจัยเรื่องชูชกมีประโยชน์หลายด้านโดยเฉพาะหลักธรรมทางพระพุทธศาสนา นำมาวิเคราะห์ให้เกิดเป็นองค์ความรู้ใหม่เชิง</a:t>
            </a:r>
            <a:r>
              <a:rPr lang="th-TH" dirty="0" err="1" smtClean="0"/>
              <a:t>บูรณา</a:t>
            </a:r>
            <a:r>
              <a:rPr lang="th-TH" dirty="0" smtClean="0"/>
              <a:t>การในการปกครองแบบธรรมาธิปไตย อีกทั้งการบริจาคทานที่เกิดผลดี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8679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110575" y="543568"/>
            <a:ext cx="3066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๒. วัตถุประสงค์การวิจัย</a:t>
            </a:r>
            <a:endParaRPr lang="th-TH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268759"/>
            <a:ext cx="734481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	๑.๒.๑  เพื่อศึกษาประวัติของชูชก ที่ปรากฏในวรรณกรรมเวสสันดรอักษรขอม </a:t>
            </a:r>
          </a:p>
          <a:p>
            <a:r>
              <a:rPr lang="th-TH" dirty="0" smtClean="0"/>
              <a:t>	๑.๒.๒  เพื่อศึกษาบุคลิกลักษณะ  และคุณสมบัติของชูชกในวรรณกรรมเวสสันดรอักษรขอม </a:t>
            </a:r>
          </a:p>
          <a:p>
            <a:r>
              <a:rPr lang="th-TH" dirty="0" smtClean="0"/>
              <a:t>	๑.๒.๓ เพื่อศึกษาวิเคราะห์คุณค่าในแง่มุมต่างๆที่ปรากฏอยู่ในวรรณกรรมเวสสันดรอักษรขอม ชูชกกัณฑ์ หลักธรรม การปกครอง  วัฒนธรรม  เศรษฐกิจ  การศึกษา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4612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332149" y="476672"/>
            <a:ext cx="25090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๓. ขอบเขตการวิจัย</a:t>
            </a:r>
            <a:endParaRPr lang="th-TH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061447"/>
            <a:ext cx="78488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/>
              <a:t>	ขอบเขตในด้านเนื้อหาการวิจัย  เป็นการศึกษาวิเคราะห์  ความหมาย ความสำคัญ  คุณสมบัติชูชก เรื่องมหาเวสสันดร ในกัณฑ์ชูชกนี้  ศึกษาจากคัมภีร์ทางพระพุทธศาสนา วรรณกรรมอักษรขอม (ปริวรรตอักษรขอมเป็นอักษรไทย)และงานวิจัยวิทยานิพนธ์  และเอกสารที่เกี่ยวข้อง  ผู้วิจัยได้ใช้คัมภีร์พระไตรปิฎก และวรรณกรรม  ดังนี้ </a:t>
            </a:r>
          </a:p>
          <a:p>
            <a:pPr algn="thaiDist"/>
            <a:r>
              <a:rPr lang="th-TH" dirty="0" smtClean="0"/>
              <a:t>		๑.๓.๑ ปฐมภูมิ     จากพระไตรปิฎก  ฉบับภาษาไทย  มหาจุฬาลง</a:t>
            </a:r>
            <a:r>
              <a:rPr lang="th-TH" dirty="0" err="1" smtClean="0"/>
              <a:t>กรณ</a:t>
            </a:r>
            <a:r>
              <a:rPr lang="th-TH" dirty="0" smtClean="0"/>
              <a:t>ราชวิทยาลัย พ.ศ.๒๕๓๙ พร้อมอรรถกถา  </a:t>
            </a:r>
          </a:p>
          <a:p>
            <a:pPr algn="thaiDist"/>
            <a:r>
              <a:rPr lang="th-TH" dirty="0" smtClean="0"/>
              <a:t>		๑.๓.๒  ทุติยภูมิ    ศึกษามหาเวสสันดรชาดก กัณฑ์ชูชก อักษรขอม ฉบับสำนวนไทย ของวัดบ้าน</a:t>
            </a:r>
            <a:r>
              <a:rPr lang="th-TH" dirty="0" err="1" smtClean="0"/>
              <a:t>แขว</a:t>
            </a:r>
            <a:r>
              <a:rPr lang="th-TH" dirty="0" smtClean="0"/>
              <a:t>  ต.ห้วยใต้ </a:t>
            </a:r>
            <a:r>
              <a:rPr lang="th-TH" dirty="0" err="1" smtClean="0"/>
              <a:t>อ.ขุ</a:t>
            </a:r>
            <a:r>
              <a:rPr lang="th-TH" dirty="0" smtClean="0"/>
              <a:t>ขันธ์ จ. ศรีสะ</a:t>
            </a:r>
            <a:r>
              <a:rPr lang="th-TH" dirty="0" err="1" smtClean="0"/>
              <a:t>เกษ</a:t>
            </a:r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0185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966430" y="663833"/>
            <a:ext cx="32720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๔.  ปัญหาที่ต้องการทราบ</a:t>
            </a:r>
            <a:endParaRPr lang="th-TH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1412776"/>
            <a:ext cx="7272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/>
              <a:t>	๑.๔.๑  ต้องการทราบประวัติของชูชก ที่ปรากฏในวรรณกรรมเวสสันดรอักษรขอม   เป็นอย่างไร</a:t>
            </a:r>
          </a:p>
          <a:p>
            <a:pPr algn="thaiDist"/>
            <a:r>
              <a:rPr lang="th-TH" dirty="0" smtClean="0"/>
              <a:t>	๑.๔.๒  ต้องการทราบบุคลิกลักษณะคุณสมบัติของชูชกในวรรณกรรมเวสสันดรอักษรขอม  เป็นอย่างไร</a:t>
            </a:r>
          </a:p>
          <a:p>
            <a:pPr algn="thaiDist"/>
            <a:r>
              <a:rPr lang="th-TH" dirty="0" smtClean="0"/>
              <a:t>	๑.๔.๓  ต้องการทราบวิเคราะห์คุณค่าในแง่มุมต่างๆที่ปรากฏอยู่ในวรรณกรรมเวสสันดรอักษรขอม  เป็นอย่างไร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6563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318234" y="40466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sz="3200" b="1" dirty="0" smtClean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๕.  </a:t>
            </a:r>
            <a:r>
              <a:rPr lang="th-TH" sz="3200" b="1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นิยามศัพท์เฉพาะที่ใช้ในการ</a:t>
            </a:r>
            <a:r>
              <a:rPr lang="th-TH" sz="3200" b="1" dirty="0" smtClean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วิจัย</a:t>
            </a:r>
            <a:endParaRPr lang="th-TH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1340767"/>
            <a:ext cx="727280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วรรณกรรม  	หมายถึง	  การเขียนนิยายที่เป็นร้อยแก้วร้อยกรอง</a:t>
            </a:r>
          </a:p>
          <a:p>
            <a:r>
              <a:rPr lang="th-TH" dirty="0" smtClean="0"/>
              <a:t>ชูชก  		หมายถึง   ชื่อตัวละครที่อยู่เรื่องเวสสันดรชาดก</a:t>
            </a:r>
          </a:p>
          <a:p>
            <a:r>
              <a:rPr lang="th-TH" dirty="0" smtClean="0"/>
              <a:t>มหาเวสสันดร  	หมายถึง	  ชาติ ที่ทรงบำเพ็ญบารมีที่สูงส่งเพื่อการ</a:t>
            </a:r>
          </a:p>
          <a:p>
            <a:r>
              <a:rPr lang="th-TH" dirty="0"/>
              <a:t>	</a:t>
            </a:r>
            <a:r>
              <a:rPr lang="th-TH" dirty="0" smtClean="0"/>
              <a:t>		  สำเร็จเป็นพระพุทธเจ้า  	</a:t>
            </a:r>
          </a:p>
          <a:p>
            <a:r>
              <a:rPr lang="th-TH" dirty="0" smtClean="0"/>
              <a:t>ชาดก 		หมายถึง   เรื่องราวพระองค์ทรงตรัสที่เกิดขึ้นแล้วใน</a:t>
            </a:r>
          </a:p>
          <a:p>
            <a:r>
              <a:rPr lang="th-TH" dirty="0"/>
              <a:t>	</a:t>
            </a:r>
            <a:r>
              <a:rPr lang="th-TH" dirty="0" smtClean="0"/>
              <a:t>		  อดีตชาติ  </a:t>
            </a:r>
          </a:p>
          <a:p>
            <a:r>
              <a:rPr lang="th-TH" dirty="0" smtClean="0"/>
              <a:t>อักษรขอม     	หมายถึง   ตัวหนังสือเก่าแก่ของชาวกัมพูชาสมัยดั่ง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5271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771800" y="435841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๖.  วิธีการดำเนินการวิจัย</a:t>
            </a:r>
            <a:endParaRPr lang="th-TH" dirty="0"/>
          </a:p>
        </p:txBody>
      </p:sp>
      <p:sp>
        <p:nvSpPr>
          <p:cNvPr id="6" name="TextBox 5"/>
          <p:cNvSpPr txBox="1"/>
          <p:nvPr/>
        </p:nvSpPr>
        <p:spPr>
          <a:xfrm>
            <a:off x="719572" y="1412776"/>
            <a:ext cx="77048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/>
              <a:t>	การวิจัยครั้งนี้เป็นการวิจัยทางเอกสาร (</a:t>
            </a:r>
            <a:r>
              <a:rPr lang="arn-CL" dirty="0" smtClean="0"/>
              <a:t>Documentary Research ) </a:t>
            </a:r>
            <a:r>
              <a:rPr lang="th-TH" dirty="0" smtClean="0"/>
              <a:t>ซึ่งมีวิธีดำเนินการวิจัยดังนี้</a:t>
            </a:r>
          </a:p>
          <a:p>
            <a:pPr algn="thaiDist"/>
            <a:r>
              <a:rPr lang="th-TH" dirty="0" smtClean="0"/>
              <a:t>		๑.๘.๑  ศึกษารวบรวมข้อมูลที่เกี่ยวข้องกับชีวประวัติของชูชก จากพระไตรปิฎก อรรถกถา ฎีกา และเอกสาร งานวิทยานิพนธ์ ที่เกี่ยวข้อง</a:t>
            </a:r>
          </a:p>
          <a:p>
            <a:pPr algn="thaiDist"/>
            <a:r>
              <a:rPr lang="th-TH" dirty="0" smtClean="0"/>
              <a:t>		๑.๘.๒  ศึกษาตำราโบราณ แปล และวิเคราะห์ข้อมูลที่เกี่ยวข้อง</a:t>
            </a:r>
          </a:p>
          <a:p>
            <a:pPr algn="thaiDist"/>
            <a:r>
              <a:rPr lang="th-TH" dirty="0" smtClean="0"/>
              <a:t>		๑.๘.๓  ศึกษาเปรียบเทียบด้านวรรณกรรมศิลป์และด้านสังคม ที่ปรากฏอยู่  ตามความมุ่งหมายของการศึกษา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35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ขอบฟ้า">
  <a:themeElements>
    <a:clrScheme name="ขอบฟ้า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ขอบฟ้า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ขอบฟ้า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63</TotalTime>
  <Words>190</Words>
  <Application>Microsoft Office PowerPoint</Application>
  <PresentationFormat>นำเสนอทางหน้าจอ (4:3)</PresentationFormat>
  <Paragraphs>107</Paragraphs>
  <Slides>18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18</vt:i4>
      </vt:variant>
    </vt:vector>
  </HeadingPairs>
  <TitlesOfParts>
    <vt:vector size="19" baseType="lpstr">
      <vt:lpstr>ขอบฟ้า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computerservice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guru</dc:creator>
  <cp:lastModifiedBy>guru</cp:lastModifiedBy>
  <cp:revision>8</cp:revision>
  <dcterms:created xsi:type="dcterms:W3CDTF">2012-11-21T01:50:36Z</dcterms:created>
  <dcterms:modified xsi:type="dcterms:W3CDTF">2012-11-21T02:54:31Z</dcterms:modified>
</cp:coreProperties>
</file>